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40"/>
  </p:notesMasterIdLst>
  <p:handoutMasterIdLst>
    <p:handoutMasterId r:id="rId41"/>
  </p:handoutMasterIdLst>
  <p:sldIdLst>
    <p:sldId id="462" r:id="rId2"/>
    <p:sldId id="288" r:id="rId3"/>
    <p:sldId id="619" r:id="rId4"/>
    <p:sldId id="630" r:id="rId5"/>
    <p:sldId id="743" r:id="rId6"/>
    <p:sldId id="795" r:id="rId7"/>
    <p:sldId id="796" r:id="rId8"/>
    <p:sldId id="797" r:id="rId9"/>
    <p:sldId id="794" r:id="rId10"/>
    <p:sldId id="798" r:id="rId11"/>
    <p:sldId id="742" r:id="rId12"/>
    <p:sldId id="799" r:id="rId13"/>
    <p:sldId id="800" r:id="rId14"/>
    <p:sldId id="801" r:id="rId15"/>
    <p:sldId id="802" r:id="rId16"/>
    <p:sldId id="803" r:id="rId17"/>
    <p:sldId id="804" r:id="rId18"/>
    <p:sldId id="805" r:id="rId19"/>
    <p:sldId id="806" r:id="rId20"/>
    <p:sldId id="807" r:id="rId21"/>
    <p:sldId id="808" r:id="rId22"/>
    <p:sldId id="809" r:id="rId23"/>
    <p:sldId id="810" r:id="rId24"/>
    <p:sldId id="811" r:id="rId25"/>
    <p:sldId id="812" r:id="rId26"/>
    <p:sldId id="813" r:id="rId27"/>
    <p:sldId id="814" r:id="rId28"/>
    <p:sldId id="815" r:id="rId29"/>
    <p:sldId id="816" r:id="rId30"/>
    <p:sldId id="817" r:id="rId31"/>
    <p:sldId id="818" r:id="rId32"/>
    <p:sldId id="819" r:id="rId33"/>
    <p:sldId id="820" r:id="rId34"/>
    <p:sldId id="821" r:id="rId35"/>
    <p:sldId id="822" r:id="rId36"/>
    <p:sldId id="823" r:id="rId37"/>
    <p:sldId id="824" r:id="rId38"/>
    <p:sldId id="667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76" autoAdjust="0"/>
    <p:restoredTop sz="94600" autoAdjust="0"/>
  </p:normalViewPr>
  <p:slideViewPr>
    <p:cSldViewPr snapToGrid="0">
      <p:cViewPr varScale="1">
        <p:scale>
          <a:sx n="82" d="100"/>
          <a:sy n="82" d="100"/>
        </p:scale>
        <p:origin x="-480" y="-120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2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활용한 안드로이드 프로그래밍</a:t>
            </a:r>
            <a:endParaRPr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+mn-cs"/>
              </a:rPr>
              <a:t>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pic>
        <p:nvPicPr>
          <p:cNvPr id="14" name="그림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pic>
        <p:nvPicPr>
          <p:cNvPr id="14" name="그림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3193090" y="6373813"/>
            <a:ext cx="2616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2017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7"/>
          <p:cNvSpPr txBox="1"/>
          <p:nvPr userDrawn="1"/>
        </p:nvSpPr>
        <p:spPr>
          <a:xfrm>
            <a:off x="305901" y="4303240"/>
            <a:ext cx="7991475" cy="16425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이를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dirty="0">
              <a:solidFill>
                <a:srgbClr val="222222"/>
              </a:solidFill>
              <a:ea typeface="맑은 고딕" pitchFamily="50" charset="-127"/>
            </a:endParaRPr>
          </a:p>
        </p:txBody>
      </p:sp>
      <p:pic>
        <p:nvPicPr>
          <p:cNvPr id="13" name="Picture 12" descr="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807" y="3639063"/>
            <a:ext cx="3482681" cy="3000919"/>
          </a:xfrm>
          <a:prstGeom prst="rect">
            <a:avLst/>
          </a:prstGeom>
        </p:spPr>
      </p:pic>
      <p:pic>
        <p:nvPicPr>
          <p:cNvPr id="14" name="Picture 13" descr="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0" y="506575"/>
            <a:ext cx="5946616" cy="1702191"/>
          </a:xfrm>
          <a:prstGeom prst="rect">
            <a:avLst/>
          </a:prstGeom>
        </p:spPr>
      </p:pic>
      <p:sp>
        <p:nvSpPr>
          <p:cNvPr id="15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60B4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3294312" y="6457890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1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1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pic>
        <p:nvPicPr>
          <p:cNvPr id="1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6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7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20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3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4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5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6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9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5" r:id="rId10"/>
    <p:sldLayoutId id="2147484088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g"/><Relationship Id="rId3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g"/><Relationship Id="rId3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jpg"/><Relationship Id="rId5" Type="http://schemas.openxmlformats.org/officeDocument/2006/relationships/image" Target="../media/image44.jp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44.jp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44.jp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그래픽 ▶</a:t>
            </a:r>
            <a:r>
              <a:rPr lang="ko-KR" altLang="en-US" sz="2400" dirty="0" smtClean="0"/>
              <a:t>터치 이벤트</a:t>
            </a:r>
            <a:r>
              <a:rPr lang="en-US" altLang="ko-KR" sz="2400" dirty="0" smtClean="0"/>
              <a:t>[1/7]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터치 이벤트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화면에 생성한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뷰를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터치하면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Touch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이벤트가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발생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View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클래스의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onTouchEvent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오버라이드해서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코딩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03638" y="2838756"/>
            <a:ext cx="4736645" cy="3501173"/>
            <a:chOff x="619126" y="2776796"/>
            <a:chExt cx="5236549" cy="401234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26" y="2776796"/>
              <a:ext cx="5236549" cy="198879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126" y="4599645"/>
              <a:ext cx="5236549" cy="2189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2500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터치 </a:t>
            </a:r>
            <a:r>
              <a:rPr lang="ko-KR" altLang="en-US" sz="2400" dirty="0" smtClean="0"/>
              <a:t>이벤트</a:t>
            </a:r>
            <a:r>
              <a:rPr lang="en-US" altLang="ko-KR" sz="2400" dirty="0" smtClean="0"/>
              <a:t>[2/7]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프로젝트 이름 </a:t>
            </a:r>
            <a:r>
              <a:rPr lang="en-US" altLang="ko-KR" sz="1600" b="1" dirty="0" smtClean="0"/>
              <a:t>: Project9_1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패키지 이름 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com.cookandroid.project9_1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Java </a:t>
            </a:r>
            <a:r>
              <a:rPr lang="ko-KR" altLang="en-US" sz="1600" b="1" dirty="0"/>
              <a:t>코드로만 </a:t>
            </a:r>
            <a:r>
              <a:rPr lang="ko-KR" altLang="en-US" sz="1600" b="1" dirty="0" smtClean="0"/>
              <a:t>작성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98" y="1193250"/>
            <a:ext cx="8201025" cy="590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668" y="1972147"/>
            <a:ext cx="2513869" cy="4086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499" y="6121548"/>
            <a:ext cx="2121572" cy="198897"/>
          </a:xfrm>
          <a:prstGeom prst="rect">
            <a:avLst/>
          </a:prstGeom>
        </p:spPr>
      </p:pic>
      <p:pic>
        <p:nvPicPr>
          <p:cNvPr id="5" name="Picture 4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5" y="1113357"/>
            <a:ext cx="847638" cy="7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터치 </a:t>
            </a:r>
            <a:r>
              <a:rPr lang="ko-KR" altLang="en-US" sz="2400" dirty="0" smtClean="0"/>
              <a:t>이벤트</a:t>
            </a:r>
            <a:r>
              <a:rPr lang="en-US" altLang="ko-KR" sz="2400" dirty="0" smtClean="0"/>
              <a:t>[3/7]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View </a:t>
            </a:r>
            <a:r>
              <a:rPr lang="ko-KR" altLang="en-US" sz="1600" b="1" dirty="0"/>
              <a:t>클래스의 상속을 받는 </a:t>
            </a:r>
            <a:r>
              <a:rPr lang="en-US" altLang="ko-KR" sz="1600" b="1" dirty="0"/>
              <a:t>MyGraphicView </a:t>
            </a:r>
            <a:r>
              <a:rPr lang="ko-KR" altLang="en-US" sz="1600" b="1" dirty="0" smtClean="0"/>
              <a:t>클래스를 만듦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83" y="2775188"/>
            <a:ext cx="4608430" cy="3557288"/>
          </a:xfrm>
          <a:prstGeom prst="rect">
            <a:avLst/>
          </a:prstGeom>
        </p:spPr>
      </p:pic>
      <p:pic>
        <p:nvPicPr>
          <p:cNvPr id="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98" y="1193250"/>
            <a:ext cx="820102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5" y="1113357"/>
            <a:ext cx="847638" cy="7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00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터치 </a:t>
            </a:r>
            <a:r>
              <a:rPr lang="ko-KR" altLang="en-US" sz="2400" dirty="0" smtClean="0"/>
              <a:t>이벤트</a:t>
            </a:r>
            <a:r>
              <a:rPr lang="en-US" altLang="ko-KR" sz="2400" dirty="0" smtClean="0"/>
              <a:t>[4/7]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옵션 메뉴 작성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선 그리기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원 그리기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개의 옵션 </a:t>
            </a:r>
            <a:r>
              <a:rPr lang="ko-KR" altLang="en-US" sz="1600" b="1" dirty="0" smtClean="0"/>
              <a:t>메뉴 만듦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항목을 </a:t>
            </a:r>
            <a:r>
              <a:rPr lang="ko-KR" altLang="en-US" sz="1600" b="1" dirty="0"/>
              <a:t>클릭하면 </a:t>
            </a:r>
            <a:r>
              <a:rPr lang="en-US" altLang="ko-KR" sz="1600" b="1" dirty="0" err="1"/>
              <a:t>curShape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변수에 선택한 </a:t>
            </a:r>
            <a:r>
              <a:rPr lang="ko-KR" altLang="en-US" sz="1600" b="1" dirty="0" smtClean="0"/>
              <a:t>전역상수를 대입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onCreateOptionsMenu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와 </a:t>
            </a:r>
            <a:r>
              <a:rPr lang="en-US" altLang="ko-KR" sz="1600" b="1" dirty="0" err="1" smtClean="0"/>
              <a:t>onOptionsItemSelected</a:t>
            </a:r>
            <a:r>
              <a:rPr lang="en-US" altLang="ko-KR" sz="1600" b="1" dirty="0"/>
              <a:t>( ) </a:t>
            </a:r>
            <a:r>
              <a:rPr lang="ko-KR" altLang="en-US" sz="1600" b="1" dirty="0" err="1" smtClean="0"/>
              <a:t>메소드</a:t>
            </a:r>
            <a:r>
              <a:rPr lang="ko-KR" altLang="en-US" sz="1600" b="1" dirty="0" smtClean="0"/>
              <a:t> 자동완성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95" y="3483730"/>
            <a:ext cx="4242707" cy="2979030"/>
          </a:xfrm>
          <a:prstGeom prst="rect">
            <a:avLst/>
          </a:prstGeom>
        </p:spPr>
      </p:pic>
      <p:pic>
        <p:nvPicPr>
          <p:cNvPr id="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98" y="1193250"/>
            <a:ext cx="820102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5" y="1113357"/>
            <a:ext cx="847638" cy="7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8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터치 </a:t>
            </a:r>
            <a:r>
              <a:rPr lang="ko-KR" altLang="en-US" sz="2400" dirty="0" smtClean="0"/>
              <a:t>이벤트</a:t>
            </a:r>
            <a:r>
              <a:rPr lang="en-US" altLang="ko-KR" sz="2400" dirty="0" smtClean="0"/>
              <a:t>[5/7]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MyGraphicView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클래스에 터치와 관련된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완성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MyGraphicView</a:t>
            </a:r>
            <a:r>
              <a:rPr lang="ko-KR" altLang="en-US" sz="1600" b="1" dirty="0"/>
              <a:t>의 전역변수 시작</a:t>
            </a:r>
            <a:r>
              <a:rPr lang="en-US" altLang="ko-KR" sz="1600" b="1" dirty="0"/>
              <a:t>x, </a:t>
            </a:r>
            <a:r>
              <a:rPr lang="ko-KR" altLang="en-US" sz="1600" b="1" dirty="0"/>
              <a:t>시작</a:t>
            </a:r>
            <a:r>
              <a:rPr lang="en-US" altLang="ko-KR" sz="1600" b="1" dirty="0"/>
              <a:t>y, </a:t>
            </a:r>
            <a:r>
              <a:rPr lang="ko-KR" altLang="en-US" sz="1600" b="1" dirty="0"/>
              <a:t>끝</a:t>
            </a:r>
            <a:r>
              <a:rPr lang="en-US" altLang="ko-KR" sz="1600" b="1" dirty="0"/>
              <a:t>x, </a:t>
            </a:r>
            <a:r>
              <a:rPr lang="ko-KR" altLang="en-US" sz="1600" b="1" dirty="0"/>
              <a:t>끝</a:t>
            </a:r>
            <a:r>
              <a:rPr lang="en-US" altLang="ko-KR" sz="1600" b="1" dirty="0"/>
              <a:t>y </a:t>
            </a:r>
            <a:r>
              <a:rPr lang="ko-KR" altLang="en-US" sz="1600" b="1" dirty="0"/>
              <a:t>및 반지름 변수를 </a:t>
            </a:r>
            <a:r>
              <a:rPr lang="ko-KR" altLang="en-US" sz="1600" b="1" dirty="0" smtClean="0"/>
              <a:t>선언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onTouchEvent</a:t>
            </a:r>
            <a:r>
              <a:rPr lang="en-US" altLang="ko-KR" sz="1600" b="1" dirty="0"/>
              <a:t>( ) </a:t>
            </a:r>
            <a:r>
              <a:rPr lang="ko-KR" altLang="en-US" sz="1600" b="1" dirty="0" err="1" smtClean="0"/>
              <a:t>메소드</a:t>
            </a:r>
            <a:r>
              <a:rPr lang="ko-KR" altLang="en-US" sz="1600" b="1" dirty="0" smtClean="0"/>
              <a:t> 자동완성 후 자동완성 외의 코드 완성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93" y="3122894"/>
            <a:ext cx="3794269" cy="3339865"/>
          </a:xfrm>
          <a:prstGeom prst="rect">
            <a:avLst/>
          </a:prstGeom>
        </p:spPr>
      </p:pic>
      <p:pic>
        <p:nvPicPr>
          <p:cNvPr id="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98" y="1193250"/>
            <a:ext cx="820102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5" y="1113357"/>
            <a:ext cx="847638" cy="7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72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터치 </a:t>
            </a:r>
            <a:r>
              <a:rPr lang="ko-KR" altLang="en-US" sz="2400" dirty="0" smtClean="0"/>
              <a:t>이벤트</a:t>
            </a:r>
            <a:r>
              <a:rPr lang="en-US" altLang="ko-KR" sz="2400" dirty="0" smtClean="0"/>
              <a:t>[6/7]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실제로 화면에 도형이 그려질 </a:t>
            </a:r>
            <a:r>
              <a:rPr lang="en-US" altLang="ko-KR" sz="1600" b="1" dirty="0" err="1" smtClean="0">
                <a:latin typeface="맑은 고딕" pitchFamily="50" charset="-127"/>
                <a:ea typeface="맑은 고딕" pitchFamily="50" charset="-127"/>
              </a:rPr>
              <a:t>onDraw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완성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MyGraphicView</a:t>
            </a:r>
            <a:r>
              <a:rPr lang="ko-KR" altLang="en-US" sz="1600" b="1" dirty="0"/>
              <a:t>의 </a:t>
            </a:r>
            <a:r>
              <a:rPr lang="ko-KR" altLang="en-US" sz="1600" b="1" dirty="0" smtClean="0"/>
              <a:t>내부에 </a:t>
            </a:r>
            <a:r>
              <a:rPr lang="en-US" altLang="ko-KR" sz="1600" b="1" dirty="0" err="1"/>
              <a:t>onDraw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를 자동완성하고 나머지를 </a:t>
            </a:r>
            <a:r>
              <a:rPr lang="ko-KR" altLang="en-US" sz="1600" b="1" dirty="0" smtClean="0"/>
              <a:t>코딩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페인트에 선의 두께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채우기 여부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선의 색상을 </a:t>
            </a:r>
            <a:r>
              <a:rPr lang="ko-KR" altLang="en-US" sz="1600" b="1" dirty="0" smtClean="0"/>
              <a:t>지정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switch</a:t>
            </a:r>
            <a:r>
              <a:rPr lang="en-US" altLang="ko-KR" sz="1600" b="1" dirty="0"/>
              <a:t>( )~case</a:t>
            </a:r>
            <a:r>
              <a:rPr lang="ko-KR" altLang="en-US" sz="1600" b="1" dirty="0"/>
              <a:t>문으로 메뉴에서 선택한 내용에 따라 선 또는 원을 </a:t>
            </a:r>
            <a:r>
              <a:rPr lang="ko-KR" altLang="en-US" sz="1600" b="1" dirty="0" smtClean="0"/>
              <a:t>그림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21" y="3499041"/>
            <a:ext cx="4126490" cy="3056659"/>
          </a:xfrm>
          <a:prstGeom prst="rect">
            <a:avLst/>
          </a:prstGeom>
        </p:spPr>
      </p:pic>
      <p:pic>
        <p:nvPicPr>
          <p:cNvPr id="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98" y="1193250"/>
            <a:ext cx="820102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5" y="1113357"/>
            <a:ext cx="847638" cy="7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30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스크린샷 2017-02-28 오전 1.45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7" y="1260090"/>
            <a:ext cx="7635231" cy="4567860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60835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</a:t>
            </a:r>
            <a:r>
              <a:rPr lang="ko-KR" altLang="en-US" dirty="0" smtClean="0"/>
              <a:t>▶</a:t>
            </a:r>
            <a:r>
              <a:rPr lang="ko-KR" altLang="en-US" sz="2400" dirty="0" smtClean="0"/>
              <a:t>터치 이벤트</a:t>
            </a:r>
            <a:r>
              <a:rPr lang="en-US" altLang="ko-KR" sz="2400" dirty="0" smtClean="0"/>
              <a:t>[7/7]</a:t>
            </a:r>
            <a:r>
              <a:rPr lang="ko-KR" altLang="en-US" sz="2400" dirty="0" smtClean="0"/>
              <a:t> </a:t>
            </a:r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3" y="1159827"/>
            <a:ext cx="847638" cy="7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 ▶</a:t>
            </a:r>
            <a:r>
              <a:rPr lang="ko-KR" altLang="en-US" sz="2400" dirty="0" smtClean="0"/>
              <a:t>비트맵 기본</a:t>
            </a:r>
            <a:r>
              <a:rPr lang="en-US" altLang="ko-KR" sz="2400" dirty="0" smtClean="0"/>
              <a:t>[1/3]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비트맵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(Bitmap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비트맵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(Bitmap)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클래스는 캔버스에 이미지 파일을 보여주기 위해서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/res/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drawable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폴더에 있는 이미지 파일을 보여주는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onDraw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메소드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7-02-28 오전 1.46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49" y="2795613"/>
            <a:ext cx="8070149" cy="27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26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 ▶</a:t>
            </a:r>
            <a:r>
              <a:rPr lang="ko-KR" altLang="en-US" sz="2400" dirty="0" smtClean="0"/>
              <a:t>비트맵 기본</a:t>
            </a:r>
            <a:r>
              <a:rPr lang="en-US" altLang="ko-KR" sz="2400" dirty="0" smtClean="0"/>
              <a:t>[2/3]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비트맵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(Bitmap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카드의 이미지 파일을 보여주는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onDraw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메소드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endParaRPr lang="en-US" altLang="ko-KR" sz="2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이미지를 화면 중앙에 출력하기 위한 방법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5262345"/>
            <a:ext cx="7943850" cy="944374"/>
          </a:xfrm>
          <a:prstGeom prst="rect">
            <a:avLst/>
          </a:prstGeom>
        </p:spPr>
      </p:pic>
      <p:pic>
        <p:nvPicPr>
          <p:cNvPr id="2" name="Picture 1" descr="스크린샷 2017-02-28 오전 1.4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27" y="2334009"/>
            <a:ext cx="7998284" cy="242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1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 ▶</a:t>
            </a:r>
            <a:r>
              <a:rPr lang="ko-KR" altLang="en-US" sz="2400" dirty="0" smtClean="0"/>
              <a:t>비트맵 기본</a:t>
            </a:r>
            <a:r>
              <a:rPr lang="en-US" altLang="ko-KR" sz="2400" dirty="0" smtClean="0"/>
              <a:t>[3/3]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화면 중앙에 이미지 파일을 출력하는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jeju14.jpg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pl-PL" b="1" dirty="0" smtClean="0"/>
              <a:t> </a:t>
            </a:r>
            <a:r>
              <a:rPr lang="pl-PL" b="1" dirty="0"/>
              <a:t>/</a:t>
            </a:r>
            <a:r>
              <a:rPr lang="pl-PL" b="1" dirty="0" smtClean="0"/>
              <a:t>res/</a:t>
            </a:r>
            <a:r>
              <a:rPr lang="pl-PL" b="1" dirty="0" err="1"/>
              <a:t>drawable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미리 복사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97674" y="2435630"/>
            <a:ext cx="5083381" cy="4018870"/>
            <a:chOff x="628650" y="2358179"/>
            <a:chExt cx="5309012" cy="418512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358179"/>
              <a:ext cx="5309012" cy="33891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5639904"/>
              <a:ext cx="5309012" cy="903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262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09. 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그래픽과 이미지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 ▶</a:t>
            </a:r>
            <a:r>
              <a:rPr lang="ko-KR" altLang="en-US" sz="2400" dirty="0" smtClean="0"/>
              <a:t>이미지의 기하학적 변환</a:t>
            </a:r>
            <a:r>
              <a:rPr lang="en-US" altLang="ko-KR" sz="2400" dirty="0" smtClean="0"/>
              <a:t>[1/2]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화면 중앙에 이미지 파일을 출력하는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많이 사용되는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Canvas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클래스의 기하학적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08" y="2493848"/>
            <a:ext cx="81915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 ▶</a:t>
            </a:r>
            <a:r>
              <a:rPr lang="ko-KR" altLang="en-US" sz="2400" dirty="0" smtClean="0"/>
              <a:t>이미지의 기하학적 변환</a:t>
            </a:r>
            <a:r>
              <a:rPr lang="en-US" altLang="ko-KR" sz="2400" dirty="0" smtClean="0"/>
              <a:t>[2/2]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기하학적 변환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7-02-28 오전 1.49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0" y="1952612"/>
            <a:ext cx="4919172" cy="453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64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 ▶</a:t>
            </a:r>
            <a:r>
              <a:rPr lang="ko-KR" altLang="en-US" sz="2400" dirty="0" smtClean="0"/>
              <a:t>이미지 활용</a:t>
            </a:r>
            <a:r>
              <a:rPr lang="en-US" altLang="ko-KR" sz="2400" dirty="0" smtClean="0"/>
              <a:t>[1/16]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블러링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(Blurring)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이미지를 뿌옇게 만드는 것으로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BlurMaskFilter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클래스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90222"/>
            <a:ext cx="8191500" cy="676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6" y="3229058"/>
            <a:ext cx="7438463" cy="31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44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 ▶</a:t>
            </a:r>
            <a:r>
              <a:rPr lang="ko-KR" altLang="en-US" sz="2400" dirty="0" smtClean="0"/>
              <a:t>이미지 활용</a:t>
            </a:r>
            <a:r>
              <a:rPr lang="en-US" altLang="ko-KR" sz="2400" dirty="0" smtClean="0"/>
              <a:t>[2/16</a:t>
            </a:r>
            <a:r>
              <a:rPr lang="en-US" altLang="ko-KR" sz="2400" dirty="0"/>
              <a:t>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블러링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효과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91" y="2023049"/>
            <a:ext cx="6505727" cy="43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1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 ▶</a:t>
            </a:r>
            <a:r>
              <a:rPr lang="ko-KR" altLang="en-US" sz="2400" dirty="0" smtClean="0"/>
              <a:t>이미지 활용</a:t>
            </a:r>
            <a:r>
              <a:rPr lang="en-US" altLang="ko-KR" sz="2400" dirty="0" smtClean="0"/>
              <a:t>[3/16</a:t>
            </a:r>
            <a:r>
              <a:rPr lang="en-US" altLang="ko-KR" sz="2400" dirty="0"/>
              <a:t>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엠보싱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(Embossing)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이미지가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볼록하게 튀어나와 보이는 효과로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EmbosMaskFilter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클래스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공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2364117"/>
            <a:ext cx="8181975" cy="657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87" y="3189561"/>
            <a:ext cx="7662677" cy="324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24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 ▶</a:t>
            </a:r>
            <a:r>
              <a:rPr lang="ko-KR" altLang="en-US" sz="2400" dirty="0" smtClean="0"/>
              <a:t>이미지 활용</a:t>
            </a:r>
            <a:r>
              <a:rPr lang="en-US" altLang="ko-KR" sz="2400" dirty="0" smtClean="0"/>
              <a:t>[4/16</a:t>
            </a:r>
            <a:r>
              <a:rPr lang="en-US" altLang="ko-KR" sz="2400" dirty="0"/>
              <a:t>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엠보싱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효과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39" y="2014570"/>
            <a:ext cx="7380143" cy="448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04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 ▶</a:t>
            </a:r>
            <a:r>
              <a:rPr lang="ko-KR" altLang="en-US" sz="2400" dirty="0" smtClean="0"/>
              <a:t>이미지 활용</a:t>
            </a:r>
            <a:r>
              <a:rPr lang="en-US" altLang="ko-KR" sz="2400" dirty="0" smtClean="0"/>
              <a:t>[5/16</a:t>
            </a:r>
            <a:r>
              <a:rPr lang="en-US" altLang="ko-KR" sz="2400" dirty="0"/>
              <a:t>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컬러매트릭스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색상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밝기 조절 위해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ColorMatrix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ColorMatrixColorFilter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클래스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ColorMatrix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 사용할 배열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(Array)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 각 위치의 값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41171"/>
            <a:ext cx="8191500" cy="1866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4715869"/>
            <a:ext cx="81819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90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 ▶</a:t>
            </a:r>
            <a:r>
              <a:rPr lang="ko-KR" altLang="en-US" sz="2400" dirty="0" smtClean="0"/>
              <a:t>이미지 활용</a:t>
            </a:r>
            <a:r>
              <a:rPr lang="en-US" altLang="ko-KR" sz="2400" dirty="0" smtClean="0"/>
              <a:t>[6/16</a:t>
            </a:r>
            <a:r>
              <a:rPr lang="en-US" altLang="ko-KR" sz="2400" dirty="0"/>
              <a:t>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RGB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색상 대비를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배로 변경하는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7-02-28 오전 1.52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4" y="1967174"/>
            <a:ext cx="4445631" cy="1027094"/>
          </a:xfrm>
          <a:prstGeom prst="rect">
            <a:avLst/>
          </a:prstGeom>
        </p:spPr>
      </p:pic>
      <p:pic>
        <p:nvPicPr>
          <p:cNvPr id="7" name="Picture 6" descr="스크린샷 2017-02-28 오전 1.52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83" y="2958140"/>
            <a:ext cx="4425666" cy="35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8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</a:t>
            </a:r>
            <a:r>
              <a:rPr lang="ko-KR" altLang="en-US" sz="2400" dirty="0" smtClean="0"/>
              <a:t>활용</a:t>
            </a:r>
            <a:r>
              <a:rPr lang="en-US" altLang="ko-KR" sz="2400" dirty="0" smtClean="0"/>
              <a:t>[7/16</a:t>
            </a:r>
            <a:r>
              <a:rPr lang="en-US" altLang="ko-KR" sz="2400" dirty="0"/>
              <a:t>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프로젝트 이름 </a:t>
            </a:r>
            <a:r>
              <a:rPr lang="en-US" altLang="ko-KR" sz="1600" b="1" dirty="0" smtClean="0"/>
              <a:t>: Project9_2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패키지 이름 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com.cookandroid.project9_2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사용할 그림 파일들을 </a:t>
            </a:r>
            <a:r>
              <a:rPr lang="pl-PL" sz="1600" b="1" dirty="0" smtClean="0"/>
              <a:t>/res/</a:t>
            </a:r>
            <a:r>
              <a:rPr lang="pl-PL" sz="1600" b="1" dirty="0" err="1"/>
              <a:t>drawable</a:t>
            </a:r>
            <a:r>
              <a:rPr lang="ko-KR" altLang="en-US" sz="1600" b="1" dirty="0" smtClean="0"/>
              <a:t>에 </a:t>
            </a:r>
            <a:r>
              <a:rPr lang="ko-KR" altLang="en-US" sz="1600" b="1" dirty="0" smtClean="0"/>
              <a:t>복사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/>
              <a:t>AndroidManifest.xml</a:t>
            </a:r>
            <a:r>
              <a:rPr lang="ko-KR" altLang="en-US" sz="1600" b="1" dirty="0" smtClean="0"/>
              <a:t>에 아이콘으로 </a:t>
            </a:r>
            <a:r>
              <a:rPr lang="ko-KR" altLang="en-US" sz="1600" b="1" dirty="0"/>
              <a:t>사용할 그림 </a:t>
            </a:r>
            <a:r>
              <a:rPr lang="ko-KR" altLang="en-US" sz="1600" b="1" dirty="0" smtClean="0"/>
              <a:t>파일</a:t>
            </a:r>
            <a:endParaRPr lang="en-US" altLang="ko-KR" sz="1600" b="1" dirty="0" smtClean="0"/>
          </a:p>
          <a:p>
            <a:pPr marL="263525" lvl="1" indent="0">
              <a:buNone/>
            </a:pPr>
            <a:r>
              <a:rPr lang="en-US" altLang="ko-KR" sz="1600" b="1" dirty="0" smtClean="0"/>
              <a:t>    </a:t>
            </a:r>
            <a:r>
              <a:rPr lang="ko-KR" altLang="en-US" sz="1600" b="1" dirty="0" smtClean="0"/>
              <a:t>의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로 </a:t>
            </a:r>
            <a:r>
              <a:rPr lang="ko-KR" altLang="en-US" sz="1600" b="1" dirty="0" smtClean="0"/>
              <a:t>변경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생략 가능</a:t>
            </a:r>
            <a:r>
              <a:rPr lang="en-US" altLang="ko-KR" sz="1600" b="1" dirty="0" smtClean="0"/>
              <a:t>)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6" y="1202775"/>
            <a:ext cx="8201025" cy="571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2" y="5147643"/>
            <a:ext cx="5104104" cy="4337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294" y="1983660"/>
            <a:ext cx="2464016" cy="40702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045" y="6090114"/>
            <a:ext cx="1888176" cy="200514"/>
          </a:xfrm>
          <a:prstGeom prst="rect">
            <a:avLst/>
          </a:prstGeom>
        </p:spPr>
      </p:pic>
      <p:pic>
        <p:nvPicPr>
          <p:cNvPr id="12" name="Picture 11" descr="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5" y="1113357"/>
            <a:ext cx="847638" cy="7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95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</a:t>
            </a:r>
            <a:r>
              <a:rPr lang="ko-KR" altLang="en-US" sz="2400" dirty="0" smtClean="0"/>
              <a:t>활용</a:t>
            </a:r>
            <a:r>
              <a:rPr lang="en-US" altLang="ko-KR" sz="2400" dirty="0" smtClean="0"/>
              <a:t>[8/16</a:t>
            </a:r>
            <a:r>
              <a:rPr lang="en-US" altLang="ko-KR" sz="2400" dirty="0"/>
              <a:t>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Activity_main.xml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바깥 </a:t>
            </a:r>
            <a:r>
              <a:rPr lang="ko-KR" altLang="en-US" sz="1600" b="1" dirty="0" err="1"/>
              <a:t>리니어레이아웃</a:t>
            </a:r>
            <a:r>
              <a:rPr lang="ko-KR" altLang="en-US" sz="1600" b="1" dirty="0"/>
              <a:t> 안에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개의 </a:t>
            </a:r>
            <a:r>
              <a:rPr lang="ko-KR" altLang="en-US" sz="1600" b="1" dirty="0" err="1"/>
              <a:t>리니어레이아웃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생성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두 </a:t>
            </a:r>
            <a:r>
              <a:rPr lang="ko-KR" altLang="en-US" sz="1600" b="1" dirty="0" err="1"/>
              <a:t>리니어레이아웃의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layout_weight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1:9 </a:t>
            </a:r>
            <a:r>
              <a:rPr lang="ko-KR" altLang="en-US" sz="1600" b="1" dirty="0"/>
              <a:t>정도로 </a:t>
            </a:r>
            <a:r>
              <a:rPr lang="ko-KR" altLang="en-US" sz="1600" b="1" dirty="0" smtClean="0"/>
              <a:t>설정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위쪽 </a:t>
            </a:r>
            <a:r>
              <a:rPr lang="ko-KR" altLang="en-US" sz="1600" b="1" dirty="0" err="1"/>
              <a:t>리니어레이아웃에</a:t>
            </a:r>
            <a:r>
              <a:rPr lang="ko-KR" altLang="en-US" sz="1600" b="1" dirty="0"/>
              <a:t> 이미지 버튼 </a:t>
            </a:r>
            <a:r>
              <a:rPr lang="en-US" altLang="ko-KR" sz="1600" b="1" dirty="0"/>
              <a:t>6</a:t>
            </a:r>
            <a:r>
              <a:rPr lang="ko-KR" altLang="en-US" sz="1600" b="1" dirty="0"/>
              <a:t>개를 </a:t>
            </a:r>
            <a:r>
              <a:rPr lang="ko-KR" altLang="en-US" sz="1600" b="1" dirty="0" smtClean="0"/>
              <a:t>생성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 smtClean="0"/>
              <a:t>위젯의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를 다음과 같이 </a:t>
            </a:r>
            <a:r>
              <a:rPr lang="ko-KR" altLang="en-US" sz="1600" b="1" dirty="0" smtClean="0"/>
              <a:t>선언</a:t>
            </a:r>
            <a:endParaRPr lang="en-US" altLang="ko-KR" sz="1600" b="1" dirty="0"/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600" b="1" dirty="0" err="1" smtClean="0"/>
              <a:t>리니어레이아웃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: </a:t>
            </a:r>
            <a:r>
              <a:rPr lang="en-US" altLang="ko-KR" sz="1600" b="1" dirty="0" err="1"/>
              <a:t>iconLayout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pictureLayout</a:t>
            </a:r>
            <a:endParaRPr lang="en-US" altLang="ko-KR" sz="1600" b="1" dirty="0"/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600" b="1" dirty="0" smtClean="0"/>
              <a:t>이미지버튼 </a:t>
            </a:r>
            <a:r>
              <a:rPr lang="en-US" altLang="ko-KR" sz="1600" b="1" dirty="0"/>
              <a:t>: </a:t>
            </a:r>
            <a:r>
              <a:rPr lang="en-US" altLang="ko-KR" sz="1600" b="1" dirty="0" err="1"/>
              <a:t>ibZoomin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ibZoomout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ibRotate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ibBright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ibDark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ibGray</a:t>
            </a:r>
            <a:endParaRPr lang="en-US" altLang="ko-KR" sz="1600" b="1" dirty="0"/>
          </a:p>
        </p:txBody>
      </p:sp>
      <p:pic>
        <p:nvPicPr>
          <p:cNvPr id="6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6" y="1202775"/>
            <a:ext cx="8201025" cy="571500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5" y="1113357"/>
            <a:ext cx="847638" cy="7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42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smtClean="0"/>
              <a:t>캔버스에 도형을 그리는 방법을 배운다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smtClean="0"/>
              <a:t>이미지 파일을 처리하는 방식을 학습한다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smtClean="0"/>
              <a:t>영상처리 </a:t>
            </a:r>
            <a:r>
              <a:rPr lang="ko-KR" altLang="en-US" sz="2400" b="1" dirty="0" err="1" smtClean="0"/>
              <a:t>앱을</a:t>
            </a:r>
            <a:r>
              <a:rPr lang="ko-KR" altLang="en-US" sz="2400" b="1" dirty="0" smtClean="0"/>
              <a:t> 작성해본다</a:t>
            </a:r>
            <a:r>
              <a:rPr lang="en-US" altLang="ko-KR" sz="2400" b="1" dirty="0" smtClean="0"/>
              <a:t>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</a:t>
            </a:r>
            <a:r>
              <a:rPr lang="ko-KR" altLang="en-US" sz="2400" dirty="0" smtClean="0"/>
              <a:t>활용</a:t>
            </a:r>
            <a:r>
              <a:rPr lang="en-US" altLang="ko-KR" sz="2400" dirty="0" smtClean="0"/>
              <a:t>[9/16</a:t>
            </a:r>
            <a:r>
              <a:rPr lang="en-US" altLang="ko-KR" sz="2400" dirty="0"/>
              <a:t>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Activity_main.xml</a:t>
            </a:r>
            <a:endParaRPr lang="en-US" altLang="ko-KR" sz="1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71" y="2422250"/>
            <a:ext cx="4261008" cy="4036475"/>
          </a:xfrm>
          <a:prstGeom prst="rect">
            <a:avLst/>
          </a:prstGeom>
        </p:spPr>
      </p:pic>
      <p:pic>
        <p:nvPicPr>
          <p:cNvPr id="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6" y="1202775"/>
            <a:ext cx="8201025" cy="57150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5" y="1113357"/>
            <a:ext cx="847638" cy="7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3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</a:t>
            </a:r>
            <a:r>
              <a:rPr lang="ko-KR" altLang="en-US" sz="2400" dirty="0" smtClean="0"/>
              <a:t>활용</a:t>
            </a:r>
            <a:r>
              <a:rPr lang="en-US" altLang="ko-KR" sz="2400" dirty="0" smtClean="0"/>
              <a:t>[10/16</a:t>
            </a:r>
            <a:r>
              <a:rPr lang="en-US" altLang="ko-KR" sz="2400" dirty="0"/>
              <a:t>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MainActivity.java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이미지 버튼에 대응할 </a:t>
            </a:r>
            <a:r>
              <a:rPr lang="en-US" altLang="ko-KR" sz="1600" b="1" dirty="0"/>
              <a:t>6</a:t>
            </a:r>
            <a:r>
              <a:rPr lang="ko-KR" altLang="en-US" sz="1600" b="1" dirty="0"/>
              <a:t>개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변수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선언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MyGraphicView</a:t>
            </a:r>
            <a:r>
              <a:rPr lang="en-US" altLang="ko-KR" sz="1600" b="1" dirty="0" smtClean="0"/>
              <a:t> </a:t>
            </a:r>
            <a:r>
              <a:rPr lang="ko-KR" altLang="en-US" sz="1600" b="1" dirty="0"/>
              <a:t>클래스 변수를 </a:t>
            </a:r>
            <a:r>
              <a:rPr lang="ko-KR" altLang="en-US" sz="1600" b="1" dirty="0" smtClean="0"/>
              <a:t>선언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MyGraphicView</a:t>
            </a:r>
            <a:r>
              <a:rPr lang="en-US" altLang="ko-KR" sz="1600" b="1" dirty="0" smtClean="0"/>
              <a:t> </a:t>
            </a:r>
            <a:r>
              <a:rPr lang="ko-KR" altLang="en-US" sz="1600" b="1" dirty="0"/>
              <a:t>정의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그림 파일을 중앙에 비트맵으로 </a:t>
            </a:r>
            <a:r>
              <a:rPr lang="ko-KR" altLang="en-US" sz="1600" b="1" dirty="0" smtClean="0"/>
              <a:t>출력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pictureLayout</a:t>
            </a:r>
            <a:r>
              <a:rPr lang="ko-KR" altLang="en-US" sz="1600" b="1" dirty="0"/>
              <a:t>을 </a:t>
            </a:r>
            <a:r>
              <a:rPr lang="ko-KR" altLang="en-US" sz="1600" b="1" dirty="0" err="1"/>
              <a:t>인플레이트한</a:t>
            </a:r>
            <a:r>
              <a:rPr lang="ko-KR" altLang="en-US" sz="1600" b="1" dirty="0"/>
              <a:t> 후 </a:t>
            </a:r>
            <a:r>
              <a:rPr lang="en-US" altLang="ko-KR" sz="1600" b="1" dirty="0" err="1"/>
              <a:t>MyGraphicView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추가</a:t>
            </a:r>
            <a:endParaRPr lang="en-US" altLang="ko-KR" sz="1600" b="1" dirty="0"/>
          </a:p>
        </p:txBody>
      </p:sp>
      <p:pic>
        <p:nvPicPr>
          <p:cNvPr id="6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6" y="1202775"/>
            <a:ext cx="8201025" cy="571500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5" y="1113357"/>
            <a:ext cx="847638" cy="7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23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</a:t>
            </a:r>
            <a:r>
              <a:rPr lang="ko-KR" altLang="en-US" sz="2400" dirty="0" smtClean="0"/>
              <a:t>활용</a:t>
            </a:r>
            <a:r>
              <a:rPr lang="en-US" altLang="ko-KR" sz="2400" dirty="0" smtClean="0"/>
              <a:t>[11/16</a:t>
            </a:r>
            <a:r>
              <a:rPr lang="en-US" altLang="ko-KR" sz="2400" dirty="0"/>
              <a:t>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MainActivity.java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14" y="2438713"/>
            <a:ext cx="4189673" cy="329152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717502" y="2633785"/>
            <a:ext cx="4107318" cy="2694859"/>
            <a:chOff x="591047" y="2286143"/>
            <a:chExt cx="7980172" cy="627223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47" y="2286143"/>
              <a:ext cx="7961905" cy="228571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94" y="4548356"/>
              <a:ext cx="7972425" cy="4010025"/>
            </a:xfrm>
            <a:prstGeom prst="rect">
              <a:avLst/>
            </a:prstGeom>
          </p:spPr>
        </p:pic>
      </p:grpSp>
      <p:pic>
        <p:nvPicPr>
          <p:cNvPr id="10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6" y="1202775"/>
            <a:ext cx="8201025" cy="571500"/>
          </a:xfrm>
          <a:prstGeom prst="rect">
            <a:avLst/>
          </a:prstGeom>
        </p:spPr>
      </p:pic>
      <p:pic>
        <p:nvPicPr>
          <p:cNvPr id="11" name="Picture 10" descr="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5" y="1113357"/>
            <a:ext cx="847638" cy="7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46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</a:t>
            </a:r>
            <a:r>
              <a:rPr lang="ko-KR" altLang="en-US" sz="2400" dirty="0" smtClean="0"/>
              <a:t>활용</a:t>
            </a:r>
            <a:r>
              <a:rPr lang="en-US" altLang="ko-KR" sz="2400" dirty="0" smtClean="0"/>
              <a:t>[12/16</a:t>
            </a:r>
            <a:r>
              <a:rPr lang="en-US" altLang="ko-KR" sz="2400" dirty="0"/>
              <a:t>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확대 아이콘 코딩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축척에 사용될 전역변수를 </a:t>
            </a:r>
            <a:r>
              <a:rPr lang="ko-KR" altLang="en-US" sz="1600" b="1" dirty="0" smtClean="0"/>
              <a:t>선언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clickIcons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메소드를</a:t>
            </a:r>
            <a:r>
              <a:rPr lang="ko-KR" altLang="en-US" sz="1600" b="1" dirty="0"/>
              <a:t> 정의하고 확대 아이콘 클릭 </a:t>
            </a:r>
            <a:r>
              <a:rPr lang="ko-KR" altLang="en-US" sz="1600" b="1" dirty="0" err="1"/>
              <a:t>리스너를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생성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clickIcons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메소드를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호출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onDraw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에 </a:t>
            </a:r>
            <a:r>
              <a:rPr lang="en-US" altLang="ko-KR" sz="1600" b="1" dirty="0" err="1"/>
              <a:t>Cavas.scale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메소드를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추가</a:t>
            </a:r>
            <a:endParaRPr lang="en-US" altLang="ko-KR" sz="16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628299" y="3858840"/>
            <a:ext cx="3935098" cy="1987540"/>
            <a:chOff x="835563" y="3765900"/>
            <a:chExt cx="4484582" cy="211993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919" y="3765900"/>
              <a:ext cx="4483226" cy="118515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563" y="4878801"/>
              <a:ext cx="4472707" cy="1007029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721" y="4019844"/>
            <a:ext cx="4247250" cy="1906929"/>
          </a:xfrm>
          <a:prstGeom prst="rect">
            <a:avLst/>
          </a:prstGeom>
        </p:spPr>
      </p:pic>
      <p:pic>
        <p:nvPicPr>
          <p:cNvPr id="10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6" y="1202775"/>
            <a:ext cx="8201025" cy="571500"/>
          </a:xfrm>
          <a:prstGeom prst="rect">
            <a:avLst/>
          </a:prstGeom>
        </p:spPr>
      </p:pic>
      <p:pic>
        <p:nvPicPr>
          <p:cNvPr id="11" name="Picture 10" descr="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5" y="1113357"/>
            <a:ext cx="847638" cy="7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02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</a:t>
            </a:r>
            <a:r>
              <a:rPr lang="ko-KR" altLang="en-US" sz="2400" dirty="0" smtClean="0"/>
              <a:t>활용</a:t>
            </a:r>
            <a:r>
              <a:rPr lang="en-US" altLang="ko-KR" sz="2400" dirty="0" smtClean="0"/>
              <a:t>[13/16</a:t>
            </a:r>
            <a:r>
              <a:rPr lang="en-US" altLang="ko-KR" sz="2400" dirty="0"/>
              <a:t>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회전 아이콘 코딩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회전에 사용될 전역변수를 </a:t>
            </a:r>
            <a:r>
              <a:rPr lang="ko-KR" altLang="en-US" sz="1600" b="1" dirty="0" smtClean="0"/>
              <a:t>선언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회전 아이콘 클릭 </a:t>
            </a:r>
            <a:r>
              <a:rPr lang="ko-KR" altLang="en-US" sz="1600" b="1" dirty="0" err="1"/>
              <a:t>리스너를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생성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onDraw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에 </a:t>
            </a:r>
            <a:r>
              <a:rPr lang="en-US" altLang="ko-KR" sz="1600" b="1" dirty="0" err="1"/>
              <a:t>Cavas.rotate</a:t>
            </a:r>
            <a:r>
              <a:rPr lang="en-US" altLang="ko-KR" sz="1600" b="1" dirty="0"/>
              <a:t>( ) </a:t>
            </a:r>
            <a:endParaRPr lang="en-US" altLang="ko-KR" sz="1600" b="1" dirty="0" smtClean="0"/>
          </a:p>
          <a:p>
            <a:pPr marL="539750" lvl="2" indent="0">
              <a:buNone/>
            </a:pPr>
            <a:r>
              <a:rPr lang="en-US" altLang="ko-KR" sz="1600" b="1" dirty="0"/>
              <a:t>	</a:t>
            </a:r>
            <a:r>
              <a:rPr lang="ko-KR" altLang="en-US" sz="1600" b="1" dirty="0" err="1" smtClean="0"/>
              <a:t>메소드를</a:t>
            </a:r>
            <a:r>
              <a:rPr lang="ko-KR" altLang="en-US" sz="1600" b="1" dirty="0" smtClean="0"/>
              <a:t> 추가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865" y="2681683"/>
            <a:ext cx="4595954" cy="3765823"/>
          </a:xfrm>
          <a:prstGeom prst="rect">
            <a:avLst/>
          </a:prstGeom>
        </p:spPr>
      </p:pic>
      <p:pic>
        <p:nvPicPr>
          <p:cNvPr id="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6" y="1202775"/>
            <a:ext cx="8201025" cy="57150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5" y="1113357"/>
            <a:ext cx="847638" cy="7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71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</a:t>
            </a:r>
            <a:r>
              <a:rPr lang="ko-KR" altLang="en-US" sz="2400" dirty="0" smtClean="0"/>
              <a:t>활용</a:t>
            </a:r>
            <a:r>
              <a:rPr lang="en-US" altLang="ko-KR" sz="2400" dirty="0" smtClean="0"/>
              <a:t>[14/16</a:t>
            </a:r>
            <a:r>
              <a:rPr lang="en-US" altLang="ko-KR" sz="2400" dirty="0"/>
              <a:t>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밝게하기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아이콘 코딩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화면 밝기에 사용될 </a:t>
            </a:r>
            <a:r>
              <a:rPr lang="ko-KR" altLang="en-US" sz="1600" b="1" dirty="0" smtClean="0"/>
              <a:t>전역변수 선언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 smtClean="0"/>
              <a:t>밝게하기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아이콘 클릭 </a:t>
            </a:r>
            <a:r>
              <a:rPr lang="ko-KR" altLang="en-US" sz="1600" b="1" dirty="0" err="1" smtClean="0"/>
              <a:t>리스너</a:t>
            </a:r>
            <a:r>
              <a:rPr lang="ko-KR" altLang="en-US" sz="1600" b="1" dirty="0" smtClean="0"/>
              <a:t> 생성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onDraw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에 </a:t>
            </a:r>
            <a:r>
              <a:rPr lang="ko-KR" altLang="en-US" sz="1600" b="1" dirty="0" smtClean="0"/>
              <a:t>컬러매트릭스 </a:t>
            </a:r>
            <a:r>
              <a:rPr lang="ko-KR" altLang="en-US" sz="1600" b="1" dirty="0" smtClean="0"/>
              <a:t>적용</a:t>
            </a:r>
            <a:endParaRPr lang="en-US" altLang="ko-KR" sz="160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4668130" y="3687549"/>
            <a:ext cx="4183643" cy="2276063"/>
            <a:chOff x="4871729" y="3294073"/>
            <a:chExt cx="3820459" cy="200911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729" y="3562041"/>
              <a:ext cx="3820459" cy="174114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1729" y="3294073"/>
              <a:ext cx="3820459" cy="269625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0" y="3463757"/>
            <a:ext cx="4183643" cy="3002615"/>
          </a:xfrm>
          <a:prstGeom prst="rect">
            <a:avLst/>
          </a:prstGeom>
        </p:spPr>
      </p:pic>
      <p:pic>
        <p:nvPicPr>
          <p:cNvPr id="12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6" y="1202775"/>
            <a:ext cx="8201025" cy="571500"/>
          </a:xfrm>
          <a:prstGeom prst="rect">
            <a:avLst/>
          </a:prstGeom>
        </p:spPr>
      </p:pic>
      <p:pic>
        <p:nvPicPr>
          <p:cNvPr id="13" name="Picture 12" descr="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5" y="1113357"/>
            <a:ext cx="847638" cy="7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09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</a:t>
            </a:r>
            <a:r>
              <a:rPr lang="ko-KR" altLang="en-US" sz="2400" dirty="0" smtClean="0"/>
              <a:t>활용</a:t>
            </a:r>
            <a:r>
              <a:rPr lang="en-US" altLang="ko-KR" sz="2400" dirty="0" smtClean="0"/>
              <a:t>[15/16</a:t>
            </a:r>
            <a:r>
              <a:rPr lang="en-US" altLang="ko-KR" sz="2400" dirty="0"/>
              <a:t>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회색영상으로 이미지를 변경하는 아이콘 코딩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채도에 사용될 </a:t>
            </a:r>
            <a:r>
              <a:rPr lang="ko-KR" altLang="en-US" sz="1600" b="1" dirty="0" smtClean="0"/>
              <a:t>전역변수 선언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회색영상 </a:t>
            </a:r>
            <a:r>
              <a:rPr lang="ko-KR" altLang="en-US" sz="1600" b="1" dirty="0"/>
              <a:t>아이콘 클릭 </a:t>
            </a:r>
            <a:r>
              <a:rPr lang="ko-KR" altLang="en-US" sz="1600" b="1" dirty="0" err="1" smtClean="0"/>
              <a:t>리스너</a:t>
            </a:r>
            <a:r>
              <a:rPr lang="ko-KR" altLang="en-US" sz="1600" b="1" dirty="0" smtClean="0"/>
              <a:t> 생성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onDraw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에 채도 </a:t>
            </a:r>
            <a:r>
              <a:rPr lang="ko-KR" altLang="en-US" sz="1600" b="1" dirty="0" smtClean="0"/>
              <a:t>설정 적용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816" y="2992582"/>
            <a:ext cx="4441334" cy="3408218"/>
          </a:xfrm>
          <a:prstGeom prst="rect">
            <a:avLst/>
          </a:prstGeom>
        </p:spPr>
      </p:pic>
      <p:pic>
        <p:nvPicPr>
          <p:cNvPr id="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6" y="1202775"/>
            <a:ext cx="8201025" cy="57150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5" y="1113357"/>
            <a:ext cx="847638" cy="7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9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스크린샷 2017-02-28 오전 1.57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28" y="1278370"/>
            <a:ext cx="7619741" cy="4571845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60835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</a:t>
            </a:r>
            <a:r>
              <a:rPr lang="ko-KR" altLang="en-US" sz="2400" dirty="0" smtClean="0"/>
              <a:t>활용</a:t>
            </a:r>
            <a:r>
              <a:rPr lang="en-US" altLang="ko-KR" sz="2400" dirty="0" smtClean="0"/>
              <a:t>[16/16</a:t>
            </a:r>
            <a:r>
              <a:rPr lang="en-US" altLang="ko-KR" sz="2400" dirty="0"/>
              <a:t>]</a:t>
            </a:r>
            <a:r>
              <a:rPr lang="ko-KR" altLang="en-US" sz="2400" dirty="0" smtClean="0"/>
              <a:t> </a:t>
            </a:r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3" y="1175317"/>
            <a:ext cx="847638" cy="7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2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그래픽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이미지</a:t>
            </a:r>
            <a:endParaRPr lang="en-US" altLang="ko-KR" sz="2400" b="1" dirty="0" smtClean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그래픽 ▶</a:t>
            </a:r>
            <a:r>
              <a:rPr lang="ko-KR" altLang="en-US" sz="2400" dirty="0" smtClean="0"/>
              <a:t>캔버스와 페인트 기본</a:t>
            </a:r>
            <a:r>
              <a:rPr lang="en-US" altLang="ko-KR" sz="2400" dirty="0" smtClean="0"/>
              <a:t>[1/3]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캔버스와 페인트 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화면에 도형을 그릴 때 사용되는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Canvas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Paint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클래스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9" y="2398877"/>
            <a:ext cx="56388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5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그래픽 ▶</a:t>
            </a:r>
            <a:r>
              <a:rPr lang="ko-KR" altLang="en-US" sz="2400" dirty="0" smtClean="0"/>
              <a:t>캔버스와 페인트 기본</a:t>
            </a:r>
            <a:r>
              <a:rPr lang="en-US" altLang="ko-KR" sz="2400" dirty="0" smtClean="0"/>
              <a:t>[2/3]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캔버스와 페인트 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android.graphics.Canvas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클래스의 점을 찍는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원형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android.graphics.Paint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클래스에서 색상을 지정하는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메소드의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원형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2366467"/>
            <a:ext cx="8181975" cy="676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913365"/>
            <a:ext cx="81724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그래픽 ▶</a:t>
            </a:r>
            <a:r>
              <a:rPr lang="ko-KR" altLang="en-US" sz="2400" dirty="0" smtClean="0"/>
              <a:t>캔버스와 페인트 기본</a:t>
            </a:r>
            <a:r>
              <a:rPr lang="en-US" altLang="ko-KR" sz="2400" dirty="0" smtClean="0"/>
              <a:t>[3/3]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캔버스와 페인트 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그래픽을 표현할 때는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View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클래스를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재정의하는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형태를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많이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8 오전 1.37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6" y="2361387"/>
            <a:ext cx="73914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84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그래픽 ▶</a:t>
            </a:r>
            <a:r>
              <a:rPr lang="ko-KR" altLang="en-US" sz="2400" dirty="0" smtClean="0"/>
              <a:t>그래픽 처리 기본</a:t>
            </a:r>
            <a:r>
              <a:rPr lang="en-US" altLang="ko-KR" sz="2400" dirty="0" smtClean="0"/>
              <a:t>[1/2]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그래픽 기본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그래픽을 출력할 때는 주로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View.onDraw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오버라이딩해서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v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1" y="2452099"/>
            <a:ext cx="4157775" cy="388828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809090" y="2454681"/>
            <a:ext cx="4156363" cy="4154766"/>
            <a:chOff x="4816537" y="1738755"/>
            <a:chExt cx="4362253" cy="415476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537" y="1738755"/>
              <a:ext cx="4362252" cy="214578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242" y="3825164"/>
              <a:ext cx="4343548" cy="2068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464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60835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그래픽 처리 </a:t>
            </a:r>
            <a:r>
              <a:rPr lang="ko-KR" altLang="en-US" sz="2400" dirty="0" smtClean="0"/>
              <a:t>기본</a:t>
            </a:r>
            <a:r>
              <a:rPr lang="en-US" altLang="ko-KR" sz="2400" dirty="0" smtClean="0"/>
              <a:t>[2/2]</a:t>
            </a:r>
            <a:r>
              <a:rPr lang="ko-KR" altLang="en-US" sz="2400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8" y="1228386"/>
            <a:ext cx="7621611" cy="2914405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3" y="1144337"/>
            <a:ext cx="847638" cy="7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7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6383</TotalTime>
  <Words>952</Words>
  <Application>Microsoft Macintosh PowerPoint</Application>
  <PresentationFormat>On-screen Show (4:3)</PresentationFormat>
  <Paragraphs>148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Standarddesign</vt:lpstr>
      <vt:lpstr>PowerPoint Presentation</vt:lpstr>
      <vt:lpstr>09. 그래픽과 이미지</vt:lpstr>
      <vt:lpstr>PowerPoint Presentation</vt:lpstr>
      <vt:lpstr>PowerPoint Presentation</vt:lpstr>
      <vt:lpstr>1. 그래픽 ▶캔버스와 페인트 기본[1/3] </vt:lpstr>
      <vt:lpstr>1. 그래픽 ▶캔버스와 페인트 기본[2/3] </vt:lpstr>
      <vt:lpstr>1. 그래픽 ▶캔버스와 페인트 기본[3/3] </vt:lpstr>
      <vt:lpstr>1. 그래픽 ▶그래픽 처리 기본[1/2] </vt:lpstr>
      <vt:lpstr>1. 그래픽 ▶그래픽 처리 기본[2/2] </vt:lpstr>
      <vt:lpstr>1. 그래픽 ▶터치 이벤트[1/7] </vt:lpstr>
      <vt:lpstr>1. 그래픽 ▶터치 이벤트[2/7] </vt:lpstr>
      <vt:lpstr>1. 그래픽 ▶터치 이벤트[3/7] </vt:lpstr>
      <vt:lpstr>1. 그래픽 ▶터치 이벤트[4/7] </vt:lpstr>
      <vt:lpstr>1. 그래픽 ▶터치 이벤트[5/7] </vt:lpstr>
      <vt:lpstr>1. 그래픽 ▶터치 이벤트[6/7] </vt:lpstr>
      <vt:lpstr>1. 그래픽 ▶터치 이벤트[7/7] </vt:lpstr>
      <vt:lpstr>2. 이미지 ▶비트맵 기본[1/3] </vt:lpstr>
      <vt:lpstr>2. 이미지 ▶비트맵 기본[2/3] </vt:lpstr>
      <vt:lpstr>2. 이미지 ▶비트맵 기본[3/3] </vt:lpstr>
      <vt:lpstr>2. 이미지 ▶이미지의 기하학적 변환[1/2] </vt:lpstr>
      <vt:lpstr>2. 이미지 ▶이미지의 기하학적 변환[2/2] </vt:lpstr>
      <vt:lpstr>2. 이미지 ▶이미지 활용[1/16] </vt:lpstr>
      <vt:lpstr>2. 이미지 ▶이미지 활용[2/16] </vt:lpstr>
      <vt:lpstr>2. 이미지 ▶이미지 활용[3/16] </vt:lpstr>
      <vt:lpstr>2. 이미지 ▶이미지 활용[4/16] </vt:lpstr>
      <vt:lpstr>2. 이미지 ▶이미지 활용[5/16] </vt:lpstr>
      <vt:lpstr>2. 이미지 ▶이미지 활용[6/16] </vt:lpstr>
      <vt:lpstr>2. 이미지 ▶이미지 활용[7/16] </vt:lpstr>
      <vt:lpstr>2. 이미지 ▶이미지 활용[8/16] </vt:lpstr>
      <vt:lpstr>2. 이미지 ▶이미지 활용[9/16] </vt:lpstr>
      <vt:lpstr>2. 이미지 ▶이미지 활용[10/16] </vt:lpstr>
      <vt:lpstr>2. 이미지 ▶이미지 활용[11/16] </vt:lpstr>
      <vt:lpstr>2. 이미지 ▶이미지 활용[12/16] </vt:lpstr>
      <vt:lpstr>2. 이미지 ▶이미지 활용[13/16] </vt:lpstr>
      <vt:lpstr>2. 이미지 ▶이미지 활용[14/16] </vt:lpstr>
      <vt:lpstr>2. 이미지 ▶이미지 활용[15/16] </vt:lpstr>
      <vt:lpstr>2. 이미지 ▶이미지 활용[16/16]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myun</cp:lastModifiedBy>
  <cp:revision>737</cp:revision>
  <dcterms:created xsi:type="dcterms:W3CDTF">2007-11-27T23:54:21Z</dcterms:created>
  <dcterms:modified xsi:type="dcterms:W3CDTF">2017-02-27T16:59:06Z</dcterms:modified>
</cp:coreProperties>
</file>